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9" r:id="rId3"/>
    <p:sldId id="258" r:id="rId4"/>
    <p:sldId id="261" r:id="rId5"/>
    <p:sldId id="263" r:id="rId6"/>
    <p:sldId id="262" r:id="rId7"/>
    <p:sldId id="264" r:id="rId8"/>
    <p:sldId id="257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 varScale="1">
        <p:scale>
          <a:sx n="92" d="100"/>
          <a:sy n="92" d="100"/>
        </p:scale>
        <p:origin x="29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61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26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58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69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55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79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3856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7320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49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461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23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2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28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956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11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539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234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128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app.powerbi.com/groups/me/reports/0820ee9b-76d1-4d34-8ff7-68cc3ab6be56/32f7badea256a1e9e90c?experience=power-bi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app.powerbi.com/groups/me/reports/0820ee9b-76d1-4d34-8ff7-68cc3ab6be56/bc5a6a09878aabe15055?experience=power-bi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app.powerbi.com/groups/me/reports/0820ee9b-76d1-4d34-8ff7-68cc3ab6be56/32f7badea256a1e9e90c?experience=power-bi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pp.powerbi.com/groups/me/reports/0820ee9b-76d1-4d34-8ff7-68cc3ab6be56/bc5a6a09878aabe15055?experience=power-bi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820ee9b-76d1-4d34-8ff7-68cc3ab6be56/e74e35033512d8c9dbf4?experience=power-bi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820ee9b-76d1-4d34-8ff7-68cc3ab6be56/89d43b009a68fd064402?experience=power-bi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9AB2F-15B0-73CF-55E2-EE6C078D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Music City Growth Analysis by Building Permits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97C306-7685-B680-F787-85A861EF4D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Why are people moving to music city? Tiffany Conway </a:t>
            </a:r>
          </a:p>
        </p:txBody>
      </p:sp>
    </p:spTree>
    <p:extLst>
      <p:ext uri="{BB962C8B-B14F-4D97-AF65-F5344CB8AC3E}">
        <p14:creationId xmlns:p14="http://schemas.microsoft.com/office/powerpoint/2010/main" val="1048684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856BD3-5279-6610-EAD4-647DB4610F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298" b="1946"/>
          <a:stretch/>
        </p:blipFill>
        <p:spPr>
          <a:xfrm>
            <a:off x="676656" y="2010922"/>
            <a:ext cx="5647944" cy="4847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FA6478-5095-E880-B41A-6E2A797FB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Change of Nashville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0BA1F27-7E3F-49B9-D22D-BB34ABDDB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Skyline of 2015 verses skyline of 2024 </a:t>
            </a:r>
          </a:p>
          <a:p>
            <a:r>
              <a:rPr lang="en-US" sz="2000" dirty="0"/>
              <a:t>Population continually increasing and with that must build homes to put the new residences  </a:t>
            </a:r>
          </a:p>
          <a:p>
            <a:r>
              <a:rPr lang="en-US" sz="2000" dirty="0"/>
              <a:t>Headquarters in Nashville include Amazon, Oracle, HCA, Community Health Services, Sony, Vanderbilt, and many more </a:t>
            </a:r>
          </a:p>
        </p:txBody>
      </p:sp>
    </p:spTree>
    <p:extLst>
      <p:ext uri="{BB962C8B-B14F-4D97-AF65-F5344CB8AC3E}">
        <p14:creationId xmlns:p14="http://schemas.microsoft.com/office/powerpoint/2010/main" val="2707536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AE3E5-3650-E652-D1F8-FE84A60B7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Permit Types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B701E-2E66-05B5-2849-4339E2E921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Commercial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0B29D1-C122-7274-8657-ACEC7B53A02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CACA = Building Commercial Addition</a:t>
            </a:r>
          </a:p>
          <a:p>
            <a:r>
              <a:rPr lang="en-US" dirty="0"/>
              <a:t>CACF = Building Commercial Foundation</a:t>
            </a:r>
          </a:p>
          <a:p>
            <a:r>
              <a:rPr lang="en-US" dirty="0"/>
              <a:t>CACG =Building Commercial Structural Frame,    </a:t>
            </a:r>
          </a:p>
          <a:p>
            <a:r>
              <a:rPr lang="en-US" dirty="0"/>
              <a:t>CACH= Building Commercial Shell   </a:t>
            </a:r>
          </a:p>
          <a:p>
            <a:r>
              <a:rPr lang="en-US" dirty="0"/>
              <a:t>CACJ = Building Commercial Fire Damage </a:t>
            </a:r>
          </a:p>
          <a:p>
            <a:r>
              <a:rPr lang="en-US" dirty="0"/>
              <a:t>CACK =Building Commercial Roofing/Siding</a:t>
            </a:r>
          </a:p>
          <a:p>
            <a:r>
              <a:rPr lang="en-US" dirty="0"/>
              <a:t>CACL= Building Commercial Rehab Storm Damage </a:t>
            </a:r>
          </a:p>
          <a:p>
            <a:r>
              <a:rPr lang="en-US" dirty="0"/>
              <a:t>CACN=Building Commercial New</a:t>
            </a:r>
          </a:p>
          <a:p>
            <a:r>
              <a:rPr lang="en-US" dirty="0"/>
              <a:t>CACR=Building Commercial Rehab </a:t>
            </a:r>
          </a:p>
          <a:p>
            <a:r>
              <a:rPr lang="en-US" dirty="0"/>
              <a:t>CACS=Building Commercial New Storm Damage </a:t>
            </a:r>
          </a:p>
          <a:p>
            <a:r>
              <a:rPr lang="en-US" dirty="0"/>
              <a:t>CACT=Building Commercial Tenant Finish Out </a:t>
            </a:r>
          </a:p>
          <a:p>
            <a:r>
              <a:rPr lang="en-US" dirty="0"/>
              <a:t>CACP=Building Commercial Change of Contractor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0F5498-00C4-5C6A-9BCA-B518FAF31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Residential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01E0B7-BAEB-FCF5-473C-3B74A6BEC0B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CARA= Building Residential Addition</a:t>
            </a:r>
          </a:p>
          <a:p>
            <a:r>
              <a:rPr lang="en-US" dirty="0"/>
              <a:t>CARE= Building Residential Amend Permit</a:t>
            </a:r>
          </a:p>
          <a:p>
            <a:r>
              <a:rPr lang="en-US" dirty="0"/>
              <a:t>CARF=Building Residential Foundation</a:t>
            </a:r>
          </a:p>
          <a:p>
            <a:r>
              <a:rPr lang="en-US" dirty="0"/>
              <a:t>CARK=Building Residential Roofing/Siding</a:t>
            </a:r>
          </a:p>
          <a:p>
            <a:r>
              <a:rPr lang="en-US" dirty="0"/>
              <a:t>CARL= Building Residential Rehab Storm Damage  </a:t>
            </a:r>
          </a:p>
          <a:p>
            <a:r>
              <a:rPr lang="en-US" dirty="0"/>
              <a:t>CARN=Building Residential New</a:t>
            </a:r>
          </a:p>
          <a:p>
            <a:r>
              <a:rPr lang="en-US" dirty="0"/>
              <a:t>CARR=Building Residential Rehab</a:t>
            </a:r>
          </a:p>
          <a:p>
            <a:r>
              <a:rPr lang="en-US" dirty="0"/>
              <a:t>CARS=Building Residential New Storm Damage</a:t>
            </a:r>
          </a:p>
          <a:p>
            <a:r>
              <a:rPr lang="en-US" dirty="0"/>
              <a:t>CART=Building Residential Tenant Finish Out</a:t>
            </a:r>
          </a:p>
          <a:p>
            <a:r>
              <a:rPr lang="en-US" dirty="0"/>
              <a:t>CARP=Building Residential Change of Contractor</a:t>
            </a:r>
          </a:p>
        </p:txBody>
      </p:sp>
    </p:spTree>
    <p:extLst>
      <p:ext uri="{BB962C8B-B14F-4D97-AF65-F5344CB8AC3E}">
        <p14:creationId xmlns:p14="http://schemas.microsoft.com/office/powerpoint/2010/main" val="864183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D9851-0503-2ED6-94B9-4770B0BB2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costs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4A769-EE30-D1CE-4531-2C899ABEC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Commercial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7DD9-2DC4-CD1A-8B97-5F8AB6037F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Total Construction costs over all permits 916.97 million  </a:t>
            </a:r>
          </a:p>
          <a:p>
            <a:pPr>
              <a:buFontTx/>
              <a:buChar char="-"/>
            </a:pPr>
            <a:r>
              <a:rPr lang="en-US" dirty="0"/>
              <a:t>2021 12.19%, $111,796,047</a:t>
            </a:r>
          </a:p>
          <a:p>
            <a:pPr>
              <a:buFontTx/>
              <a:buChar char="-"/>
            </a:pPr>
            <a:r>
              <a:rPr lang="en-US" dirty="0"/>
              <a:t>2022 28.96%, $265,535,304</a:t>
            </a:r>
          </a:p>
          <a:p>
            <a:pPr>
              <a:buFontTx/>
              <a:buChar char="-"/>
            </a:pPr>
            <a:r>
              <a:rPr lang="en-US" dirty="0"/>
              <a:t>2023 40.67% , $372,973,821</a:t>
            </a:r>
          </a:p>
          <a:p>
            <a:pPr>
              <a:buFontTx/>
              <a:buChar char="-"/>
            </a:pPr>
            <a:r>
              <a:rPr lang="en-US" dirty="0"/>
              <a:t>2024 18.18%, $166,664,089</a:t>
            </a:r>
          </a:p>
          <a:p>
            <a:pPr>
              <a:buFontTx/>
              <a:buChar char="-"/>
            </a:pPr>
            <a:r>
              <a:rPr lang="en-US" dirty="0">
                <a:hlinkClick r:id="rId2"/>
              </a:rPr>
              <a:t>Permits Power BI - Power BI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0000E8-4297-9118-D4DD-5BBE0C285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667" y="1069675"/>
            <a:ext cx="5925334" cy="477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711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52F4-A130-3FCC-7D5D-77AC19B5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Commercial Permits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E46EC0-7388-4613-9DB0-C8AB0BD4ED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54953" y="2519576"/>
            <a:ext cx="4227752" cy="3796384"/>
          </a:xfrm>
        </p:spPr>
        <p:txBody>
          <a:bodyPr/>
          <a:lstStyle/>
          <a:p>
            <a:r>
              <a:rPr lang="en-US" dirty="0"/>
              <a:t>Building Commercial Shell is 53.10% </a:t>
            </a:r>
          </a:p>
          <a:p>
            <a:r>
              <a:rPr lang="en-US" dirty="0"/>
              <a:t>Building New makes up 17.94% </a:t>
            </a:r>
          </a:p>
          <a:p>
            <a:r>
              <a:rPr lang="en-US" dirty="0"/>
              <a:t>Building Addition make up 11.85% </a:t>
            </a:r>
          </a:p>
          <a:p>
            <a:r>
              <a:rPr lang="en-US" dirty="0"/>
              <a:t>Building Tenant Finish Out makes up 6.92% </a:t>
            </a:r>
          </a:p>
          <a:p>
            <a:r>
              <a:rPr lang="en-US" dirty="0">
                <a:hlinkClick r:id="rId2"/>
              </a:rPr>
              <a:t>Permits Power BI - Power BI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A78957-4050-E4A8-26D0-8859D6F44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011" y="2446129"/>
            <a:ext cx="5470043" cy="416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867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D9851-0503-2ED6-94B9-4770B0BB2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costs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4A769-EE30-D1CE-4531-2C899ABEC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Residential construction costs 	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7DD9-2DC4-CD1A-8B97-5F8AB6037F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Total Construction costs over all permits 730.75 million </a:t>
            </a:r>
          </a:p>
          <a:p>
            <a:r>
              <a:rPr lang="en-US" dirty="0"/>
              <a:t>2021 5.39%, $39,375,896</a:t>
            </a:r>
          </a:p>
          <a:p>
            <a:r>
              <a:rPr lang="en-US" dirty="0"/>
              <a:t>2022 28.73%, $209,957,129</a:t>
            </a:r>
          </a:p>
          <a:p>
            <a:r>
              <a:rPr lang="en-US" dirty="0"/>
              <a:t>2023 27.45%, $200,593,327</a:t>
            </a:r>
          </a:p>
          <a:p>
            <a:r>
              <a:rPr lang="en-US" dirty="0"/>
              <a:t>2024 38.43%, $280,825,377</a:t>
            </a:r>
          </a:p>
          <a:p>
            <a:r>
              <a:rPr lang="en-US" dirty="0">
                <a:hlinkClick r:id="rId2"/>
              </a:rPr>
              <a:t>Permits Power BI - Power BI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F371409-9683-B184-6528-D65711E87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2602" y="1615787"/>
            <a:ext cx="4851946" cy="457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18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FB09-0AC9-3409-8673-F39F0FA68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2D0A0-755A-963A-79DE-79D11F939F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6696" y="2430011"/>
            <a:ext cx="3282696" cy="13501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Building New Residential 77.59% of the building in the permit types 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Permits Power BI - Power BI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36F02F-6D59-76C3-F430-6730DF273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493" y="2403835"/>
            <a:ext cx="5784769" cy="445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749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5A992EA8-A2AE-480C-BFF9-7B1346439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F6F97DA-7406-453D-9AB4-28B0891BB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1D171A9-30C8-4156-8EAF-50888EBE7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52A6C74-8DC4-4902-962C-0DAFD7F9B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34C65DE-5132-426E-9E92-81CB9EFF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63FE9C4-150E-4C97-A21E-53B7CD261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F4DD7FA2-5B3A-4DD2-BA1A-735CC86BA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B11D6824-D097-439B-9956-5436E5111A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5669AB50-4CAD-4D10-A09A-A0C01AF9E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889F3-E16C-447A-EC4F-418F9897D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Commercial Permits pulled from 8/21 to 8/24 </a:t>
            </a:r>
            <a:r>
              <a:rPr lang="en-US" sz="3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  <a:hlinkClick r:id="rId3"/>
              </a:rPr>
              <a:t>Permits Power BI - Power BI</a:t>
            </a:r>
            <a:endParaRPr lang="en-US" sz="3400" b="0" i="0" kern="1200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8B27BBA-AE99-4D00-A26E-0B49DA4B3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898DFFC-9C98-4276-B117-1EECD56D16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D9DF6785-2B9D-478C-AB08-3A6258EF7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A9C1FA5F-1069-410C-ACE0-A24989171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9AB7A661-60F1-3CEF-3545-2E7A347D0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86" y="1819373"/>
            <a:ext cx="7025144" cy="450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83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1DD029FC-684F-483A-A8BD-1F092BFFB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F3C96DD-C9B2-4B53-AEC5-8CB276D3C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62F19CA-71D7-45F5-9123-CA712C528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886C2A0-05BA-4243-B351-00C64563A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C87CEB4-8F81-455D-A076-159940550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C9FC7F0-1AE4-4459-B8F2-219D7598B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D48B9DA-44B2-4334-96CF-D089EFEC9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79089964-B99F-487E-840E-FD3D7E88C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EC4611E9-9EAD-44EF-967C-9F3F3066D0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5916A076-E219-44E3-8EB5-1C04EFCD17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D764F0A0-D07C-4159-9427-D25058257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3BC003-D6B7-4BF0-937D-4A015F6DE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9027"/>
            <a:ext cx="12192000" cy="6867027"/>
            <a:chOff x="0" y="-2373"/>
            <a:chExt cx="12192000" cy="6867027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903268C-2C5A-4507-9244-86102327B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39F7113-C588-46FB-ADDE-55CEC5981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6481A55-E6DE-4B8B-9847-0230D12F7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52FD8DB-2F6F-462A-9BF4-1E26C9332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E52543D-8290-40DE-990A-27CC1992A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ECC693B-FBF3-45DD-849C-AC1B1B290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6515BC8-A1CA-4EB4-81D8-6A891458F7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94608" y="402165"/>
              <a:ext cx="6574058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7" name="Freeform 5">
              <a:extLst>
                <a:ext uri="{FF2B5EF4-FFF2-40B4-BE49-F238E27FC236}">
                  <a16:creationId xmlns:a16="http://schemas.microsoft.com/office/drawing/2014/main" id="{ED9E2ADE-2C74-4E7D-8701-6AE23ABD4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B7EBD6DC-7188-4268-9886-6535F41A6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493CCA32-0C37-4525-8FFC-D62C5EEFB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E8DEABF-BA3E-1865-4548-7A26FF266570}"/>
              </a:ext>
            </a:extLst>
          </p:cNvPr>
          <p:cNvSpPr txBox="1"/>
          <p:nvPr/>
        </p:nvSpPr>
        <p:spPr>
          <a:xfrm>
            <a:off x="1154955" y="2120900"/>
            <a:ext cx="3133726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</a:rPr>
              <a:t>Residential Permits pulled 8/21 to 8/24 </a:t>
            </a:r>
            <a:r>
              <a:rPr lang="en-US">
                <a:solidFill>
                  <a:schemeClr val="bg1"/>
                </a:solidFill>
                <a:hlinkClick r:id="rId3"/>
              </a:rPr>
              <a:t>Permits Power BI - Power BI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8B365E-9D22-0ED3-1999-21354DF01A1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008" r="1681" b="-1"/>
          <a:stretch/>
        </p:blipFill>
        <p:spPr>
          <a:xfrm>
            <a:off x="5194607" y="1173105"/>
            <a:ext cx="6391533" cy="451179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014FF2D-4863-43AA-82A7-958E9F743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0809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231</TotalTime>
  <Words>355</Words>
  <Application>Microsoft Office PowerPoint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Ion Boardroom</vt:lpstr>
      <vt:lpstr>Music City Growth Analysis by Building Permits </vt:lpstr>
      <vt:lpstr>Change of Nashville </vt:lpstr>
      <vt:lpstr>Permit Types </vt:lpstr>
      <vt:lpstr>Construction costs </vt:lpstr>
      <vt:lpstr>Commercial Permits </vt:lpstr>
      <vt:lpstr>Construction costs </vt:lpstr>
      <vt:lpstr>PowerPoint Presentation</vt:lpstr>
      <vt:lpstr>Commercial Permits pulled from 8/21 to 8/24 Permits Power BI - Power BI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Tiffany Conway</dc:creator>
  <cp:lastModifiedBy>Tiffany Conway</cp:lastModifiedBy>
  <cp:revision>6</cp:revision>
  <dcterms:created xsi:type="dcterms:W3CDTF">2024-10-12T15:52:22Z</dcterms:created>
  <dcterms:modified xsi:type="dcterms:W3CDTF">2024-10-12T22:15:51Z</dcterms:modified>
</cp:coreProperties>
</file>

<file path=docProps/thumbnail.jpeg>
</file>